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7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EAD04-00E6-4AD1-9DE2-739600BE99EB}" type="datetimeFigureOut">
              <a:rPr lang="pt-BR" smtClean="0"/>
              <a:pPr/>
              <a:t>11/06/2025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39B0B-4557-4DD0-A66C-C6234BDED91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o_Microsoft_Word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348" y="3929066"/>
            <a:ext cx="6400800" cy="1752600"/>
          </a:xfrm>
        </p:spPr>
        <p:txBody>
          <a:bodyPr/>
          <a:lstStyle/>
          <a:p>
            <a:endParaRPr lang="pt-BR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/>
        </p:nvGraphicFramePr>
        <p:xfrm>
          <a:off x="428596" y="642918"/>
          <a:ext cx="12465050" cy="813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o" r:id="rId3" imgW="6316572" imgH="4085416" progId="Word.Document.12">
                  <p:embed/>
                </p:oleObj>
              </mc:Choice>
              <mc:Fallback>
                <p:oleObj name="Documento" r:id="rId3" imgW="6316572" imgH="408541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642918"/>
                        <a:ext cx="12465050" cy="813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7772400" cy="2362207"/>
          </a:xfrm>
        </p:spPr>
        <p:txBody>
          <a:bodyPr>
            <a:noAutofit/>
          </a:bodyPr>
          <a:lstStyle/>
          <a:p>
            <a:r>
              <a:rPr lang="pt-BR" dirty="0" smtClean="0"/>
              <a:t>DIREITO ESPACIAL</a:t>
            </a:r>
            <a:br>
              <a:rPr lang="pt-BR" dirty="0" smtClean="0"/>
            </a:br>
            <a:r>
              <a:rPr lang="pt-BR" dirty="0"/>
              <a:t>	</a:t>
            </a:r>
            <a:r>
              <a:rPr lang="pt-BR" dirty="0" smtClean="0"/>
              <a:t>	</a:t>
            </a:r>
            <a:r>
              <a:rPr lang="pt-BR" sz="3200" dirty="0" smtClean="0"/>
              <a:t>E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	</a:t>
            </a:r>
            <a:r>
              <a:rPr lang="pt-BR" dirty="0" smtClean="0"/>
              <a:t>		DIREITO DA 							REGULAÇÃO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     </a:t>
            </a:r>
            <a:endParaRPr lang="pt-B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DIREITO ESPACIAL : 5 TRATADOS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PRINCIPIOS REGULADORES DAS ATIVIDADES</a:t>
            </a:r>
          </a:p>
          <a:p>
            <a:r>
              <a:rPr lang="pt-BR" dirty="0" smtClean="0"/>
              <a:t>DOS ESTADOS NA EXPLORAÇÃO E USO DO ESPAÇO COSMICO - 1967</a:t>
            </a:r>
          </a:p>
          <a:p>
            <a:r>
              <a:rPr lang="pt-BR" dirty="0" smtClean="0"/>
              <a:t>SALVAMENTO DE ASTRONAUTAS – 1968</a:t>
            </a:r>
          </a:p>
          <a:p>
            <a:r>
              <a:rPr lang="pt-BR" dirty="0" smtClean="0"/>
              <a:t>DANOS CAUSADOS POR OBJETOS – 1972</a:t>
            </a:r>
          </a:p>
          <a:p>
            <a:r>
              <a:rPr lang="pt-BR" dirty="0" smtClean="0"/>
              <a:t>ATIVIDADES NA LUA – 1979</a:t>
            </a:r>
          </a:p>
          <a:p>
            <a:r>
              <a:rPr lang="pt-BR" dirty="0" smtClean="0"/>
              <a:t>RESOLUÇÕES ONU – 1962 a ...(COPUOS)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LEI DO ESPAÇO / REGULAÇÃO</a:t>
            </a:r>
            <a:endParaRPr lang="pt-BR" sz="28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5963"/>
          </a:xfrm>
        </p:spPr>
        <p:txBody>
          <a:bodyPr/>
          <a:lstStyle/>
          <a:p>
            <a:pPr lvl="8" indent="-742950">
              <a:buNone/>
            </a:pPr>
            <a:r>
              <a:rPr lang="pt-BR" sz="3600" dirty="0" smtClean="0"/>
              <a:t>EVOLUÇÃO</a:t>
            </a:r>
          </a:p>
          <a:p>
            <a:pPr marL="3048000" lvl="8" indent="-2686050">
              <a:buNone/>
            </a:pPr>
            <a:endParaRPr lang="pt-BR" sz="2400" dirty="0" smtClean="0"/>
          </a:p>
          <a:p>
            <a:pPr marL="3048000" lvl="8" indent="-2686050">
              <a:buNone/>
            </a:pPr>
            <a:r>
              <a:rPr lang="pt-BR" sz="2400" dirty="0" smtClean="0"/>
              <a:t>HISTORIA = PESQUISA ALEMÃ; GUERRA FRIA (ORBITA)</a:t>
            </a:r>
          </a:p>
          <a:p>
            <a:pPr marL="3048000" lvl="8" indent="-2686050">
              <a:buNone/>
            </a:pPr>
            <a:r>
              <a:rPr lang="pt-BR" sz="2400" dirty="0" smtClean="0"/>
              <a:t>META: A LUA </a:t>
            </a:r>
            <a:r>
              <a:rPr lang="pt-BR" dirty="0" smtClean="0"/>
              <a:t>= FOGUETES; SONDAS; ESTAÇÕES; ROVERS; BASES;</a:t>
            </a:r>
          </a:p>
          <a:p>
            <a:pPr marL="3048000" lvl="8" indent="-2686050">
              <a:buNone/>
            </a:pPr>
            <a:r>
              <a:rPr lang="pt-BR" sz="2400" dirty="0" smtClean="0"/>
              <a:t>COMPLEXIDADE: TECNOLOGIA, INVESTIMENTOS, OPERAÇÃO</a:t>
            </a:r>
          </a:p>
          <a:p>
            <a:pPr marL="3048000" lvl="8" indent="-2686050">
              <a:buNone/>
            </a:pPr>
            <a:r>
              <a:rPr lang="pt-BR" sz="2400" dirty="0" smtClean="0"/>
              <a:t>DESCOMPASSO JURIDICO</a:t>
            </a:r>
          </a:p>
          <a:p>
            <a:pPr marL="3048000" lvl="8" indent="-2686050">
              <a:buNone/>
            </a:pPr>
            <a:r>
              <a:rPr lang="pt-BR" sz="2400" dirty="0" smtClean="0"/>
              <a:t>CONFLITOS EMERGENTES: AS POTENCIAS ESPACIAIS</a:t>
            </a:r>
          </a:p>
          <a:p>
            <a:pPr lvl="8" indent="-3524250">
              <a:buNone/>
            </a:pPr>
            <a:r>
              <a:rPr lang="pt-BR" sz="2400" dirty="0" smtClean="0"/>
              <a:t>NEW SPACE </a:t>
            </a:r>
          </a:p>
          <a:p>
            <a:pPr lvl="8" indent="-3524250">
              <a:buNone/>
            </a:pPr>
            <a:r>
              <a:rPr lang="pt-BR" sz="2400" dirty="0" smtClean="0"/>
              <a:t>NOVO ORDENAMENTO JURIDICO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714379"/>
          </a:xfrm>
        </p:spPr>
        <p:txBody>
          <a:bodyPr>
            <a:normAutofit/>
          </a:bodyPr>
          <a:lstStyle/>
          <a:p>
            <a:r>
              <a:rPr lang="pt-BR" sz="2800" dirty="0" smtClean="0"/>
              <a:t>LEI DO ESPAÇO / REGULAÇÃO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>
            <a:normAutofit/>
          </a:bodyPr>
          <a:lstStyle/>
          <a:p>
            <a:r>
              <a:rPr lang="pt-BR" sz="4000" dirty="0" smtClean="0"/>
              <a:t>ESTUDO COMPARADO</a:t>
            </a:r>
          </a:p>
          <a:p>
            <a:r>
              <a:rPr lang="pt-BR" sz="2400" dirty="0" smtClean="0"/>
              <a:t>DIREITO ESPACIAL INTERNACIONAL x INTERNO</a:t>
            </a:r>
          </a:p>
          <a:p>
            <a:endParaRPr lang="pt-BR" sz="2400" dirty="0" smtClean="0"/>
          </a:p>
          <a:p>
            <a:r>
              <a:rPr lang="pt-BR" sz="2800" dirty="0" smtClean="0"/>
              <a:t> </a:t>
            </a:r>
          </a:p>
          <a:p>
            <a:endParaRPr lang="pt-BR" sz="2800" dirty="0" smtClean="0"/>
          </a:p>
          <a:p>
            <a:endParaRPr lang="pt-BR" sz="2800" dirty="0" smtClean="0"/>
          </a:p>
          <a:p>
            <a:endParaRPr lang="pt-BR" sz="2800" dirty="0" smtClean="0"/>
          </a:p>
          <a:p>
            <a:endParaRPr lang="pt-BR" sz="4000" dirty="0" smtClean="0"/>
          </a:p>
          <a:p>
            <a:endParaRPr lang="pt-BR" sz="4000" dirty="0" smtClean="0"/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500165" y="3429000"/>
          <a:ext cx="6119835" cy="1634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9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9063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DIREITO/ANO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1975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2025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129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INTERNACIONAL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FUNDAMENTAL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TEORIA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129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INTERNO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ADESÃO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ROBUSTO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LEI DO ESPAÇO / REGULAÇÃO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marL="895350" lvl="5" indent="219075" algn="ctr">
              <a:buNone/>
              <a:tabLst>
                <a:tab pos="1524000" algn="l"/>
              </a:tabLst>
            </a:pPr>
            <a:r>
              <a:rPr lang="pt-BR" sz="4000" dirty="0" smtClean="0"/>
              <a:t>ORDENAMENTO JURÍDICO</a:t>
            </a:r>
          </a:p>
          <a:p>
            <a:pPr marL="895350" lvl="5" indent="219075">
              <a:tabLst>
                <a:tab pos="1524000" algn="l"/>
              </a:tabLst>
            </a:pPr>
            <a:r>
              <a:rPr lang="pt-BR" sz="3200" dirty="0" smtClean="0"/>
              <a:t>CONSTITUIÇÃO</a:t>
            </a:r>
          </a:p>
          <a:p>
            <a:pPr marL="895350" lvl="5" indent="219075">
              <a:tabLst>
                <a:tab pos="1524000" algn="l"/>
              </a:tabLst>
            </a:pPr>
            <a:r>
              <a:rPr lang="pt-BR" sz="3200" dirty="0" smtClean="0"/>
              <a:t>LEIS HOMOLOGADAS</a:t>
            </a:r>
          </a:p>
          <a:p>
            <a:pPr marL="895350" lvl="5" indent="219075">
              <a:tabLst>
                <a:tab pos="1524000" algn="l"/>
              </a:tabLst>
            </a:pPr>
            <a:r>
              <a:rPr lang="pt-BR" sz="3200" dirty="0" smtClean="0"/>
              <a:t>LEIS ORDINÁRIAS </a:t>
            </a:r>
          </a:p>
          <a:p>
            <a:pPr marL="895350" lvl="5" indent="219075">
              <a:tabLst>
                <a:tab pos="1524000" algn="l"/>
              </a:tabLst>
            </a:pPr>
            <a:r>
              <a:rPr lang="pt-BR" sz="3200" dirty="0" smtClean="0"/>
              <a:t>REGULAÇÃO</a:t>
            </a:r>
          </a:p>
          <a:p>
            <a:pPr marL="895350" lvl="5" indent="219075">
              <a:tabLst>
                <a:tab pos="1524000" algn="l"/>
              </a:tabLst>
            </a:pPr>
            <a:r>
              <a:rPr lang="pt-BR" sz="3200" dirty="0" smtClean="0"/>
              <a:t>A RELAÇÃO ÍNTIMA: LEI x REGULAÇÃO</a:t>
            </a:r>
          </a:p>
          <a:p>
            <a:pPr marL="895350" lvl="5" indent="219075">
              <a:tabLst>
                <a:tab pos="1524000" algn="l"/>
              </a:tabLst>
            </a:pPr>
            <a:r>
              <a:rPr lang="pt-BR" sz="3200" dirty="0" smtClean="0"/>
              <a:t>ESTUDO DE CASOS: USA e BRASIL</a:t>
            </a:r>
          </a:p>
          <a:p>
            <a:pPr marL="990600" lvl="5" indent="123825" algn="ctr">
              <a:buNone/>
              <a:tabLst>
                <a:tab pos="1524000" algn="l"/>
              </a:tabLst>
            </a:pPr>
            <a:endParaRPr lang="pt-BR" sz="32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ESPAÇO / REGULAÇÃO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dirty="0" smtClean="0"/>
              <a:t>DIREITO DA REGULAÇÃO</a:t>
            </a:r>
          </a:p>
          <a:p>
            <a:r>
              <a:rPr lang="pt-BR" dirty="0" smtClean="0"/>
              <a:t>FUNDAMENTOS</a:t>
            </a:r>
          </a:p>
          <a:p>
            <a:r>
              <a:rPr lang="pt-BR" dirty="0" smtClean="0"/>
              <a:t>UNIVERSALIZAÇÃO</a:t>
            </a:r>
          </a:p>
          <a:p>
            <a:r>
              <a:rPr lang="pt-BR" dirty="0" smtClean="0"/>
              <a:t>INSTRUMENTAL</a:t>
            </a:r>
          </a:p>
          <a:p>
            <a:r>
              <a:rPr lang="pt-BR" smtClean="0"/>
              <a:t>INTERNACIONAL </a:t>
            </a:r>
            <a:r>
              <a:rPr lang="pt-BR" dirty="0" smtClean="0"/>
              <a:t>(Chicago e Anexos)</a:t>
            </a:r>
          </a:p>
          <a:p>
            <a:r>
              <a:rPr lang="pt-BR" dirty="0" smtClean="0"/>
              <a:t>NACIONAL  (USA)</a:t>
            </a:r>
          </a:p>
          <a:p>
            <a:endParaRPr lang="pt-B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LEI DO ESPAÇO / REGULAÇÃO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b="1" dirty="0" smtClean="0"/>
              <a:t>ESTADOS UNIDOS</a:t>
            </a:r>
          </a:p>
          <a:p>
            <a:r>
              <a:rPr lang="pt-BR" sz="2800" dirty="0" smtClean="0"/>
              <a:t>ORIGEM: TRADIÇÃO (CFR/USC) Cap. 14 Av.&amp;</a:t>
            </a:r>
            <a:r>
              <a:rPr lang="pt-BR" sz="2800" dirty="0" err="1" smtClean="0"/>
              <a:t>Sp</a:t>
            </a:r>
            <a:r>
              <a:rPr lang="pt-BR" sz="2800" dirty="0" smtClean="0"/>
              <a:t>. </a:t>
            </a:r>
          </a:p>
          <a:p>
            <a:r>
              <a:rPr lang="pt-BR" sz="2800" dirty="0" smtClean="0"/>
              <a:t>NEW SPACE: </a:t>
            </a:r>
            <a:r>
              <a:rPr lang="pt-BR" sz="2400" dirty="0" smtClean="0"/>
              <a:t>TECNOLOGIA (LUA, COSMOS, MARTE)</a:t>
            </a:r>
          </a:p>
          <a:p>
            <a:pPr lvl="2">
              <a:buNone/>
            </a:pPr>
            <a:r>
              <a:rPr lang="pt-BR" sz="1600" dirty="0" smtClean="0"/>
              <a:t>		        </a:t>
            </a:r>
            <a:r>
              <a:rPr lang="pt-BR" dirty="0" smtClean="0"/>
              <a:t>SENSORIAMENTO (DIVERSIFICAÇÃO)</a:t>
            </a:r>
          </a:p>
          <a:p>
            <a:pPr lvl="1">
              <a:buNone/>
            </a:pPr>
            <a:r>
              <a:rPr lang="pt-BR" sz="1200" dirty="0" smtClean="0"/>
              <a:t>			           </a:t>
            </a:r>
            <a:r>
              <a:rPr lang="pt-BR" sz="2400" dirty="0" smtClean="0"/>
              <a:t>INVESTIMENTOS (Cent. </a:t>
            </a:r>
            <a:r>
              <a:rPr lang="pt-BR" sz="2400" dirty="0" err="1" smtClean="0"/>
              <a:t>U$Bi/Ano</a:t>
            </a:r>
            <a:r>
              <a:rPr lang="pt-BR" sz="2400" dirty="0" smtClean="0"/>
              <a:t>)</a:t>
            </a:r>
          </a:p>
          <a:p>
            <a:pPr lvl="1">
              <a:buNone/>
            </a:pPr>
            <a:r>
              <a:rPr lang="pt-BR" sz="2400" dirty="0" smtClean="0"/>
              <a:t>			      PRIVATIZAÇÃO (REGULAÇÃO IMPRESCINDÍVEL)</a:t>
            </a:r>
          </a:p>
          <a:p>
            <a:pPr lvl="1">
              <a:buNone/>
            </a:pPr>
            <a:r>
              <a:rPr lang="pt-BR" sz="2400" dirty="0" smtClean="0"/>
              <a:t>			      COMÉRCIO (IND/SVC)</a:t>
            </a:r>
          </a:p>
          <a:p>
            <a:pPr lvl="1">
              <a:buNone/>
            </a:pPr>
            <a:r>
              <a:rPr lang="pt-BR" sz="2400" dirty="0" smtClean="0"/>
              <a:t>			      NOVO ORDENAMENTO (ÊNFASE INTERNA)</a:t>
            </a:r>
          </a:p>
          <a:p>
            <a:pPr lvl="1">
              <a:buNone/>
            </a:pPr>
            <a:r>
              <a:rPr lang="pt-BR" sz="2400" dirty="0" smtClean="0"/>
              <a:t>			      CONVIVÊNCIA (NOVAS POTÊNCIAS)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CICLO VIRTUOSO</a:t>
            </a:r>
            <a:r>
              <a:rPr lang="pt-BR" sz="2400" dirty="0" smtClean="0"/>
              <a:t> </a:t>
            </a:r>
            <a:r>
              <a:rPr lang="pt-BR" dirty="0" smtClean="0"/>
              <a:t>DOMÉSTICO</a:t>
            </a:r>
            <a:r>
              <a:rPr lang="pt-BR" sz="2400" dirty="0" smtClean="0"/>
              <a:t> (</a:t>
            </a:r>
            <a:r>
              <a:rPr lang="pt-BR" sz="2400" dirty="0" err="1" smtClean="0"/>
              <a:t>LEIxREGULAÇÃO</a:t>
            </a:r>
            <a:r>
              <a:rPr lang="pt-BR" sz="2400" dirty="0" smtClean="0"/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LEI DO ESPAÇO / REGULAÇÃO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b="1" dirty="0" smtClean="0"/>
              <a:t>BRASIL</a:t>
            </a:r>
          </a:p>
          <a:p>
            <a:r>
              <a:rPr lang="pt-BR" sz="2800" dirty="0" smtClean="0"/>
              <a:t>LENTA EVOLUÇÃO (RECURSOS E CULTURA)</a:t>
            </a:r>
          </a:p>
          <a:p>
            <a:r>
              <a:rPr lang="pt-BR" sz="2800" dirty="0" smtClean="0"/>
              <a:t>PARCOS INVESTIMENTOS (FRAÇÃO PIB)</a:t>
            </a:r>
          </a:p>
          <a:p>
            <a:r>
              <a:rPr lang="pt-BR" sz="2800" dirty="0" smtClean="0"/>
              <a:t>LEI DAS ATIVIDADES ESPACIAIS (DUAL)</a:t>
            </a:r>
          </a:p>
          <a:p>
            <a:r>
              <a:rPr lang="pt-BR" sz="2800" dirty="0" smtClean="0"/>
              <a:t>A REGULAÇÃO (EM DESENVOLVIMENTO)</a:t>
            </a:r>
          </a:p>
          <a:p>
            <a:r>
              <a:rPr lang="pt-BR" sz="2800" dirty="0" smtClean="0"/>
              <a:t>PROFISSIONALIZAÇÃO</a:t>
            </a:r>
          </a:p>
          <a:p>
            <a:r>
              <a:rPr lang="pt-BR" sz="2800" smtClean="0"/>
              <a:t>INDUSTRIALIZAÇÃO</a:t>
            </a:r>
            <a:endParaRPr lang="pt-B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231</Words>
  <Application>Microsoft Office PowerPoint</Application>
  <PresentationFormat>Apresentação na tela (4:3)</PresentationFormat>
  <Paragraphs>71</Paragraphs>
  <Slides>9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Tema do Office</vt:lpstr>
      <vt:lpstr>Documento</vt:lpstr>
      <vt:lpstr>Apresentação do PowerPoint</vt:lpstr>
      <vt:lpstr>DIREITO ESPACIAL   E    DIREITO DA        REGULAÇÃO</vt:lpstr>
      <vt:lpstr>DIREITO ESPACIAL : 5 TRATADOS</vt:lpstr>
      <vt:lpstr>LEI DO ESPAÇO / REGULAÇÃO</vt:lpstr>
      <vt:lpstr>LEI DO ESPAÇO / REGULAÇÃO</vt:lpstr>
      <vt:lpstr>LEI DO ESPAÇO / REGULAÇÃO</vt:lpstr>
      <vt:lpstr>ESPAÇO / REGULAÇÃO</vt:lpstr>
      <vt:lpstr>LEI DO ESPAÇO / REGULAÇÃO</vt:lpstr>
      <vt:lpstr>LEI DO ESPAÇO / REGULAÇÃO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sbda</dc:creator>
  <cp:lastModifiedBy>SBDA</cp:lastModifiedBy>
  <cp:revision>36</cp:revision>
  <dcterms:created xsi:type="dcterms:W3CDTF">2025-05-13T14:53:42Z</dcterms:created>
  <dcterms:modified xsi:type="dcterms:W3CDTF">2025-06-11T12:17:37Z</dcterms:modified>
</cp:coreProperties>
</file>